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347" r:id="rId18"/>
    <p:sldId id="276" r:id="rId19"/>
    <p:sldId id="278" r:id="rId20"/>
    <p:sldId id="279" r:id="rId21"/>
    <p:sldId id="280" r:id="rId22"/>
    <p:sldId id="282" r:id="rId23"/>
    <p:sldId id="283" r:id="rId24"/>
    <p:sldId id="345" r:id="rId25"/>
    <p:sldId id="287" r:id="rId26"/>
    <p:sldId id="288" r:id="rId27"/>
    <p:sldId id="289" r:id="rId28"/>
    <p:sldId id="290" r:id="rId29"/>
    <p:sldId id="344" r:id="rId30"/>
    <p:sldId id="293" r:id="rId31"/>
    <p:sldId id="295" r:id="rId32"/>
    <p:sldId id="298" r:id="rId33"/>
    <p:sldId id="300" r:id="rId34"/>
    <p:sldId id="301" r:id="rId35"/>
    <p:sldId id="302" r:id="rId36"/>
    <p:sldId id="304" r:id="rId37"/>
    <p:sldId id="343" r:id="rId38"/>
    <p:sldId id="308" r:id="rId39"/>
    <p:sldId id="309" r:id="rId40"/>
    <p:sldId id="310" r:id="rId41"/>
    <p:sldId id="312" r:id="rId42"/>
    <p:sldId id="313" r:id="rId43"/>
    <p:sldId id="314" r:id="rId44"/>
    <p:sldId id="315" r:id="rId45"/>
    <p:sldId id="316" r:id="rId46"/>
    <p:sldId id="319" r:id="rId47"/>
    <p:sldId id="320" r:id="rId48"/>
    <p:sldId id="321" r:id="rId49"/>
    <p:sldId id="323" r:id="rId50"/>
    <p:sldId id="327" r:id="rId51"/>
    <p:sldId id="346" r:id="rId52"/>
    <p:sldId id="339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16.11.2021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836712"/>
            <a:ext cx="8892480" cy="1222375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Управління освіти </a:t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Фонтанської сільської ради звітує …                                                          2021</a:t>
            </a:r>
            <a:br>
              <a:rPr lang="ru-RU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Education | PNG 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12976"/>
            <a:ext cx="4905375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77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686800" cy="841248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uk-UA" sz="27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1523,2  грн витрачено на оздоровчу кампанію,</a:t>
            </a:r>
            <a:br>
              <a:rPr lang="ru-RU" sz="27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7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з них </a:t>
            </a:r>
            <a:r>
              <a:rPr lang="uk-UA" sz="27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527,6 грн на закупівлю путівок до таборів.</a:t>
            </a:r>
            <a:br>
              <a:rPr lang="ru-RU" sz="27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uk-UA" sz="27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Відпочинок дітей-100%</a:t>
            </a:r>
            <a:br>
              <a:rPr lang="ru-RU" dirty="0">
                <a:effectLst/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5122" name="Picture 2" descr="Возможно, это изображение (один или несколько человек, люди стоят и на открытом воздухе)">
            <a:extLst>
              <a:ext uri="{FF2B5EF4-FFF2-40B4-BE49-F238E27FC236}">
                <a16:creationId xmlns:a16="http://schemas.microsoft.com/office/drawing/2014/main" id="{303C22B5-E7EF-4E50-A25B-0DF751E4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92" y="2376122"/>
            <a:ext cx="4398531" cy="2932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Возможно, это изображение (ребенок, стоит, воздушный шарик и на открытом воздухе)">
            <a:extLst>
              <a:ext uri="{FF2B5EF4-FFF2-40B4-BE49-F238E27FC236}">
                <a16:creationId xmlns:a16="http://schemas.microsoft.com/office/drawing/2014/main" id="{00DE7933-F4DA-4BA4-8F5F-6FCC8F331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606443" cy="480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7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Нет описания фото.">
            <a:extLst>
              <a:ext uri="{FF2B5EF4-FFF2-40B4-BE49-F238E27FC236}">
                <a16:creationId xmlns:a16="http://schemas.microsoft.com/office/drawing/2014/main" id="{3931C58A-B28D-4339-81B0-3622923A7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4501">
            <a:off x="5792481" y="3942334"/>
            <a:ext cx="3125431" cy="2138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Нет описания фото.">
            <a:extLst>
              <a:ext uri="{FF2B5EF4-FFF2-40B4-BE49-F238E27FC236}">
                <a16:creationId xmlns:a16="http://schemas.microsoft.com/office/drawing/2014/main" id="{726F7909-CE3F-42FD-B341-77DF8ACAC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5654">
            <a:off x="3043387" y="3862739"/>
            <a:ext cx="3251940" cy="2225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Укладено договір з «Фабрикою смаку»</a:t>
            </a:r>
            <a:b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BF1BD56-D8E1-4423-A512-FC47DB649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" y="1196752"/>
            <a:ext cx="4918320" cy="2459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Возможно, это изображение (жареный рис)">
            <a:extLst>
              <a:ext uri="{FF2B5EF4-FFF2-40B4-BE49-F238E27FC236}">
                <a16:creationId xmlns:a16="http://schemas.microsoft.com/office/drawing/2014/main" id="{47FCF396-43EB-4FD3-99C4-6225AA49E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710">
            <a:off x="33207" y="3720047"/>
            <a:ext cx="3385674" cy="2327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Нет описания фото.">
            <a:extLst>
              <a:ext uri="{FF2B5EF4-FFF2-40B4-BE49-F238E27FC236}">
                <a16:creationId xmlns:a16="http://schemas.microsoft.com/office/drawing/2014/main" id="{03C9E18C-DDC8-463C-A2A2-1599EA2D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43604"/>
            <a:ext cx="2655629" cy="2427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72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86800" cy="841248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Керівники на навчанні в регіональному                               учбово-консультативному центрі.</a:t>
            </a:r>
            <a:br>
              <a:rPr lang="ru-RU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Безпека дітей-наша першочергова </a:t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мета і завдання</a:t>
            </a:r>
            <a:br>
              <a:rPr lang="ru-RU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C5C47D-38F6-4A20-9781-2E7BD279C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83" y="1484784"/>
            <a:ext cx="4314894" cy="3236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BC9E0F-933E-4020-9B60-414DB7356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352" y="3356992"/>
            <a:ext cx="4355976" cy="3266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439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США пожертвуют 500 млн вакцины Pfizer для 100 стран – СМИ | Украинская  правда">
            <a:extLst>
              <a:ext uri="{FF2B5EF4-FFF2-40B4-BE49-F238E27FC236}">
                <a16:creationId xmlns:a16="http://schemas.microsoft.com/office/drawing/2014/main" id="{0F6E4E36-D387-48E4-8FEF-5D7914414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2361" y="2630060"/>
            <a:ext cx="4556317" cy="2296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100% вакцинація працівників – режим 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off-line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02020B-F6BE-4E4E-865A-AAF737FFA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69" y="1398468"/>
            <a:ext cx="2160240" cy="4627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D7F601-0856-43F0-827D-5804B293B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666" y="2276872"/>
            <a:ext cx="3292667" cy="4390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8821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Возможно, это изображение (карта и текст)">
            <a:extLst>
              <a:ext uri="{FF2B5EF4-FFF2-40B4-BE49-F238E27FC236}">
                <a16:creationId xmlns:a16="http://schemas.microsoft.com/office/drawing/2014/main" id="{EECF5D8F-CBFD-4BEF-A5F3-A29B9C07B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398">
            <a:off x="1367959" y="3852799"/>
            <a:ext cx="2573043" cy="3430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41248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Серпнева нарада та воркшоп «Міжнародне співробітництво крізь призму освітянських проєктів»</a:t>
            </a:r>
            <a:br>
              <a:rPr lang="ru-RU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Возможно, это изображение (один или несколько человек, люди стоят и в помещении)">
            <a:extLst>
              <a:ext uri="{FF2B5EF4-FFF2-40B4-BE49-F238E27FC236}">
                <a16:creationId xmlns:a16="http://schemas.microsoft.com/office/drawing/2014/main" id="{DB509EE7-1AE0-4379-BCEC-13A5A41D4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r="20020"/>
          <a:stretch/>
        </p:blipFill>
        <p:spPr bwMode="auto">
          <a:xfrm>
            <a:off x="624102" y="1123398"/>
            <a:ext cx="4421582" cy="2836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8" name="Picture 6" descr="Возможно, это изображение (один или несколько человек, люди стоят и в помещении)">
            <a:extLst>
              <a:ext uri="{FF2B5EF4-FFF2-40B4-BE49-F238E27FC236}">
                <a16:creationId xmlns:a16="http://schemas.microsoft.com/office/drawing/2014/main" id="{DC236442-5405-4550-8E1E-8E9AC7DC0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6" b="23047"/>
          <a:stretch/>
        </p:blipFill>
        <p:spPr bwMode="auto">
          <a:xfrm>
            <a:off x="5563984" y="1556792"/>
            <a:ext cx="2955914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05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1 червня 2021 – відкриття ЗДО «Карамелька»: 6 груп, 120 дітей</a:t>
            </a:r>
            <a:b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Возможно, это изображение (один или несколько человек, люди стоят и в помещении)">
            <a:extLst>
              <a:ext uri="{FF2B5EF4-FFF2-40B4-BE49-F238E27FC236}">
                <a16:creationId xmlns:a16="http://schemas.microsoft.com/office/drawing/2014/main" id="{23B73D22-367C-49EA-A856-FB171A914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01" y="1327300"/>
            <a:ext cx="3960440" cy="2642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 descr="Возможно, это изображение (один или несколько человек, люди стоят и костюм)">
            <a:extLst>
              <a:ext uri="{FF2B5EF4-FFF2-40B4-BE49-F238E27FC236}">
                <a16:creationId xmlns:a16="http://schemas.microsoft.com/office/drawing/2014/main" id="{39CA5928-171A-455D-86D2-B02595838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69656"/>
            <a:ext cx="4248472" cy="2831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2" name="Picture 6" descr="Возможно, это изображение (в помещении)">
            <a:extLst>
              <a:ext uri="{FF2B5EF4-FFF2-40B4-BE49-F238E27FC236}">
                <a16:creationId xmlns:a16="http://schemas.microsoft.com/office/drawing/2014/main" id="{595F7257-7973-4370-B114-6DADA0CC8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2675">
            <a:off x="5193115" y="1513310"/>
            <a:ext cx="3020246" cy="2012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Возможно, это изображение (в помещении)">
            <a:extLst>
              <a:ext uri="{FF2B5EF4-FFF2-40B4-BE49-F238E27FC236}">
                <a16:creationId xmlns:a16="http://schemas.microsoft.com/office/drawing/2014/main" id="{05FBE2CD-B506-455E-9AB5-0D1EB1FC1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9171">
            <a:off x="716095" y="4395175"/>
            <a:ext cx="3006953" cy="2004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65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686800" cy="841248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 Всеукраїнській грі «сокіл (джура)» </a:t>
            </a:r>
            <a:r>
              <a:rPr lang="ru-RU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рій</a:t>
            </a: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дофінівської</a:t>
            </a: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гімназії</a:t>
            </a: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зареєструвався</a:t>
            </a: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всеукраїнському</a:t>
            </a: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реєстрі та взяв участь в обласних змаганнях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AF93AC-1CC6-41AF-A977-5D67A8CB9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65163"/>
            <a:ext cx="3672408" cy="2754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BE7AD9-C6C3-4BCF-95F0-846CF2F91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677" y="3429000"/>
            <a:ext cx="3756241" cy="2817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08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6B8337D-32C9-4709-BFFC-D66CF57E7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79" y="404664"/>
            <a:ext cx="8686800" cy="841375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Фестиваль – конкурс, </a:t>
            </a:r>
            <a:r>
              <a:rPr lang="ru-RU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став                  </a:t>
            </a:r>
            <a:r>
              <a:rPr lang="ru-RU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популярним</a:t>
            </a: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масовим</a:t>
            </a: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креативним</a:t>
            </a: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«Молодь обирає здоров’я»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CDE8DB-CBD5-4860-BFD2-0C7432ED6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3357">
            <a:off x="4579706" y="3139486"/>
            <a:ext cx="4059686" cy="3044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Творчі об&amp;#39;єднання, гуртки та студії Хореографічне мистецтво Музичне  мистецтво Театральне мистецтво Образотворче мистецтво  Дозвіллєво-розважальний напрямок Декоративно-вжиткове мистецтво  Туристсько-краєзнавчий напрямок ...">
            <a:extLst>
              <a:ext uri="{FF2B5EF4-FFF2-40B4-BE49-F238E27FC236}">
                <a16:creationId xmlns:a16="http://schemas.microsoft.com/office/drawing/2014/main" id="{A673DA7C-19D4-4F0A-82FC-BB84D7A51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1804">
            <a:off x="679215" y="2352423"/>
            <a:ext cx="3518932" cy="2639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73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Литвинова І.В. – керівник ЗДО «Тополька», тренер інтегрованого курсу                                    «Культура добросусідства»</a:t>
            </a: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Участь у робочій нараді з питань апробації та впровадження курсу «Культура  добросусідства» – ЧОІППО ім. К.Д. Ушинського">
            <a:extLst>
              <a:ext uri="{FF2B5EF4-FFF2-40B4-BE49-F238E27FC236}">
                <a16:creationId xmlns:a16="http://schemas.microsoft.com/office/drawing/2014/main" id="{CFE5003D-D3C9-43CA-A691-B8AB5BF87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0407">
            <a:off x="590788" y="2406253"/>
            <a:ext cx="3711195" cy="296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22C230-3645-4D97-AEAA-1944E157C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945" y="1556792"/>
            <a:ext cx="3816424" cy="5088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087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6215703"/>
            <a:ext cx="8686800" cy="841248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Силами ЗДО висаджено 83 дерева</a:t>
            </a:r>
            <a:b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Возможно, это изображение (один или несколько человек, люди стоят, дерево и на открытом воздухе)">
            <a:extLst>
              <a:ext uri="{FF2B5EF4-FFF2-40B4-BE49-F238E27FC236}">
                <a16:creationId xmlns:a16="http://schemas.microsoft.com/office/drawing/2014/main" id="{F4737559-A896-4629-B4C3-49281BCD2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3149082" cy="4198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Возможно, это изображение (один или несколько человек, люди стоят и на открытом воздухе)">
            <a:extLst>
              <a:ext uri="{FF2B5EF4-FFF2-40B4-BE49-F238E27FC236}">
                <a16:creationId xmlns:a16="http://schemas.microsoft.com/office/drawing/2014/main" id="{59441BC0-F9F7-482B-B2A4-580F6C7DB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880" y="1493060"/>
            <a:ext cx="3312368" cy="4416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4A50B2-AE1B-429B-B5AD-E4477E74909B}"/>
              </a:ext>
            </a:extLst>
          </p:cNvPr>
          <p:cNvSpPr txBox="1"/>
          <p:nvPr/>
        </p:nvSpPr>
        <p:spPr>
          <a:xfrm>
            <a:off x="932677" y="221673"/>
            <a:ext cx="7992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2800" b="1" i="0" u="none" strike="noStrike" kern="1200" cap="all" spc="0" normalizeH="0" baseline="0" noProof="0" dirty="0">
                <a:ln w="9000" cmpd="sng">
                  <a:solidFill>
                    <a:srgbClr val="C3986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C3986D">
                        <a:shade val="20000"/>
                        <a:satMod val="245000"/>
                      </a:srgbClr>
                    </a:gs>
                    <a:gs pos="43000">
                      <a:srgbClr val="C3986D">
                        <a:satMod val="255000"/>
                      </a:srgbClr>
                    </a:gs>
                    <a:gs pos="48000">
                      <a:srgbClr val="C3986D">
                        <a:shade val="85000"/>
                        <a:satMod val="255000"/>
                      </a:srgbClr>
                    </a:gs>
                    <a:gs pos="100000">
                      <a:srgbClr val="C3986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Екобатл – висаджено 250 дерев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1219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4601119-B28C-4B30-B03B-0E911D89E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" y="3432029"/>
            <a:ext cx="2349289" cy="1761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1853D9-9D18-495A-B005-611A6E5B0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25058">
            <a:off x="2651270" y="2728557"/>
            <a:ext cx="1834215" cy="2445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40" y="422701"/>
            <a:ext cx="8686800" cy="841248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Заклади освіти </a:t>
            </a:r>
            <a:b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Фонтанської сільської ради</a:t>
            </a:r>
            <a:b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E450B7-5FD0-407B-8B45-7C6A62D429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79" y="1124744"/>
            <a:ext cx="1606067" cy="1880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A9A38F-9C70-4190-854A-1265632EA8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001467"/>
            <a:ext cx="1695353" cy="193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FF5367-CD27-4646-99DE-C25D157B1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9587" y="4936337"/>
            <a:ext cx="2226806" cy="1670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DA0363-2AF1-4D99-BAAC-F25BED8186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85" y="4513281"/>
            <a:ext cx="2473702" cy="1391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92E326-9528-463A-B6F4-AB1F660BB8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30" y="2883516"/>
            <a:ext cx="2406505" cy="1503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8FD1DD-26ED-405B-A67A-3254B4A9F5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81066"/>
            <a:ext cx="2294048" cy="1564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0C3F257-C010-4B4E-BDFC-2E2347E0ACA0}"/>
              </a:ext>
            </a:extLst>
          </p:cNvPr>
          <p:cNvSpPr/>
          <p:nvPr/>
        </p:nvSpPr>
        <p:spPr>
          <a:xfrm>
            <a:off x="7631222" y="1164280"/>
            <a:ext cx="1356379" cy="257667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1" i="1" u="none" strike="noStrike" kern="0" cap="none" spc="0" normalizeH="0" baseline="0" noProof="0" dirty="0">
                <a:ln w="0"/>
                <a:solidFill>
                  <a:srgbClr val="FCF7F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ЗДО «Карамелька»</a:t>
            </a:r>
            <a:endParaRPr kumimoji="0" lang="ru-UA" sz="1050" b="1" i="1" u="none" strike="noStrike" kern="0" cap="none" spc="0" normalizeH="0" baseline="0" noProof="0" dirty="0">
              <a:ln w="0"/>
              <a:solidFill>
                <a:srgbClr val="FCF7F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7B75CB-C22D-41D0-A1EF-7DAB3231D2EC}"/>
              </a:ext>
            </a:extLst>
          </p:cNvPr>
          <p:cNvSpPr/>
          <p:nvPr/>
        </p:nvSpPr>
        <p:spPr>
          <a:xfrm>
            <a:off x="7092280" y="4524794"/>
            <a:ext cx="1356379" cy="257667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1" i="1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ЗДО «Гніздечко»</a:t>
            </a:r>
            <a:endParaRPr kumimoji="0" lang="ru-UA" sz="1050" b="1" i="1" u="none" strike="noStrike" kern="0" cap="none" spc="0" normalizeH="0" baseline="0" noProof="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D044F74-F268-4C8C-B379-B484F34F8626}"/>
              </a:ext>
            </a:extLst>
          </p:cNvPr>
          <p:cNvSpPr/>
          <p:nvPr/>
        </p:nvSpPr>
        <p:spPr>
          <a:xfrm>
            <a:off x="6828189" y="6225602"/>
            <a:ext cx="1356379" cy="257667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1" i="1" u="none" strike="noStrike" kern="0" cap="none" spc="0" normalizeH="0" baseline="0" noProof="0" dirty="0">
                <a:ln w="0"/>
                <a:solidFill>
                  <a:srgbClr val="FCF7F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ЗДО «Вербиченька»</a:t>
            </a:r>
            <a:endParaRPr kumimoji="0" lang="ru-UA" sz="1050" b="1" i="1" u="none" strike="noStrike" kern="0" cap="none" spc="0" normalizeH="0" baseline="0" noProof="0" dirty="0">
              <a:ln w="0"/>
              <a:solidFill>
                <a:srgbClr val="FCF7F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B0A94ED-A89E-4F02-A063-F0CE38B0DA68}"/>
              </a:ext>
            </a:extLst>
          </p:cNvPr>
          <p:cNvSpPr/>
          <p:nvPr/>
        </p:nvSpPr>
        <p:spPr>
          <a:xfrm>
            <a:off x="4560167" y="4020613"/>
            <a:ext cx="1356379" cy="257667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1" i="1" u="none" strike="noStrike" kern="0" cap="none" spc="0" normalizeH="0" baseline="0" noProof="0" dirty="0">
                <a:ln w="0"/>
                <a:solidFill>
                  <a:srgbClr val="FCF7F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ЗДО «Капітошка»</a:t>
            </a:r>
            <a:endParaRPr kumimoji="0" lang="ru-UA" sz="1050" b="1" i="1" u="none" strike="noStrike" kern="0" cap="none" spc="0" normalizeH="0" baseline="0" noProof="0" dirty="0">
              <a:ln w="0"/>
              <a:solidFill>
                <a:srgbClr val="FCF7F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D81ACB0-E4C3-4545-9B41-84BB6F717A6E}"/>
              </a:ext>
            </a:extLst>
          </p:cNvPr>
          <p:cNvSpPr/>
          <p:nvPr/>
        </p:nvSpPr>
        <p:spPr>
          <a:xfrm>
            <a:off x="5616732" y="5490311"/>
            <a:ext cx="1485700" cy="257667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1" i="1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ЗДО «Казкова Рів’єра»</a:t>
            </a:r>
            <a:endParaRPr kumimoji="0" lang="ru-UA" sz="1050" b="1" i="1" u="none" strike="noStrike" kern="0" cap="none" spc="0" normalizeH="0" baseline="0" noProof="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E5A1D3A-1598-400B-992C-DBC402C1FA54}"/>
              </a:ext>
            </a:extLst>
          </p:cNvPr>
          <p:cNvSpPr/>
          <p:nvPr/>
        </p:nvSpPr>
        <p:spPr>
          <a:xfrm>
            <a:off x="4971501" y="2326183"/>
            <a:ext cx="1356379" cy="257667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1" i="1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ЗДО «Тополька»</a:t>
            </a:r>
            <a:endParaRPr kumimoji="0" lang="ru-UA" sz="1050" b="1" i="1" u="none" strike="noStrike" kern="0" cap="none" spc="0" normalizeH="0" baseline="0" noProof="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42D393-A563-42BD-AAC1-74E2C70F28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8063" y="1254698"/>
            <a:ext cx="2294048" cy="1720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1CBD797-5342-4AEC-97C8-9DF923FC33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666" y="1262381"/>
            <a:ext cx="2048723" cy="2048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01E46E6-E1B6-4639-8504-B554F039DC1B}"/>
              </a:ext>
            </a:extLst>
          </p:cNvPr>
          <p:cNvSpPr/>
          <p:nvPr/>
        </p:nvSpPr>
        <p:spPr>
          <a:xfrm>
            <a:off x="2607656" y="1259354"/>
            <a:ext cx="1630907" cy="257667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1" i="1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Олександрівський ЗЗСО</a:t>
            </a:r>
            <a:endParaRPr kumimoji="0" lang="ru-UA" sz="1050" b="1" i="1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BEBD919-37DF-4323-9444-A10173CB614D}"/>
              </a:ext>
            </a:extLst>
          </p:cNvPr>
          <p:cNvSpPr/>
          <p:nvPr/>
        </p:nvSpPr>
        <p:spPr>
          <a:xfrm>
            <a:off x="2567485" y="4539946"/>
            <a:ext cx="1630907" cy="257667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1" i="1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Новодофінівська гімназія</a:t>
            </a:r>
            <a:endParaRPr kumimoji="0" lang="ru-UA" sz="1050" b="1" i="1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011F14-79A8-4B5D-BEDD-ABBB2625BEC3}"/>
              </a:ext>
            </a:extLst>
          </p:cNvPr>
          <p:cNvSpPr/>
          <p:nvPr/>
        </p:nvSpPr>
        <p:spPr>
          <a:xfrm>
            <a:off x="328640" y="2933546"/>
            <a:ext cx="1468092" cy="257667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1" i="1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Крижанівський НВК</a:t>
            </a:r>
            <a:endParaRPr kumimoji="0" lang="ru-UA" sz="1050" b="1" i="1" u="none" strike="noStrike" kern="0" cap="none" spc="0" normalizeH="0" baseline="0" noProof="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ABFCBBE-39D3-4BBF-AB69-0F560BE89A91}"/>
              </a:ext>
            </a:extLst>
          </p:cNvPr>
          <p:cNvSpPr/>
          <p:nvPr/>
        </p:nvSpPr>
        <p:spPr>
          <a:xfrm>
            <a:off x="174310" y="4760902"/>
            <a:ext cx="1468092" cy="257667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1" i="1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Фонтанський НВК</a:t>
            </a:r>
            <a:endParaRPr kumimoji="0" lang="ru-UA" sz="1050" b="1" i="1" u="none" strike="noStrike" kern="0" cap="none" spc="0" normalizeH="0" baseline="0" noProof="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8D2D663-F259-45FE-8B0F-99174863B9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327" r="3044" b="32558"/>
          <a:stretch/>
        </p:blipFill>
        <p:spPr>
          <a:xfrm>
            <a:off x="441285" y="5079032"/>
            <a:ext cx="3466206" cy="1761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C5C9253-83B0-4D0D-9314-43DED8CD8185}"/>
              </a:ext>
            </a:extLst>
          </p:cNvPr>
          <p:cNvSpPr/>
          <p:nvPr/>
        </p:nvSpPr>
        <p:spPr>
          <a:xfrm>
            <a:off x="544187" y="6560020"/>
            <a:ext cx="2069971" cy="257667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050" b="1" i="1" kern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Світлівська початкова школа</a:t>
            </a:r>
          </a:p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A" sz="1050" b="1" i="1" u="none" strike="noStrike" kern="0" cap="none" spc="0" normalizeH="0" baseline="0" noProof="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Shape 27">
            <a:extLst>
              <a:ext uri="{FF2B5EF4-FFF2-40B4-BE49-F238E27FC236}">
                <a16:creationId xmlns:a16="http://schemas.microsoft.com/office/drawing/2014/main" id="{FFCE9499-4D7B-4697-A8D1-A3493CADF30A}"/>
              </a:ext>
            </a:extLst>
          </p:cNvPr>
          <p:cNvSpPr/>
          <p:nvPr/>
        </p:nvSpPr>
        <p:spPr>
          <a:xfrm>
            <a:off x="3665437" y="5867072"/>
            <a:ext cx="3466205" cy="893246"/>
          </a:xfrm>
          <a:prstGeom prst="leftRightRibbon">
            <a:avLst/>
          </a:prstGeom>
          <a:solidFill>
            <a:schemeClr val="bg2"/>
          </a:solidFill>
          <a:ln w="19050" cap="rnd" cmpd="sng" algn="ctr">
            <a:solidFill>
              <a:srgbClr val="FFC000"/>
            </a:solidFill>
            <a:prstDash val="solid"/>
          </a:ln>
          <a:effectLst/>
        </p:spPr>
        <p:txBody>
          <a:bodyPr/>
          <a:lstStyle/>
          <a:p>
            <a:r>
              <a:rPr lang="uk-UA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ЗЗСО 5 </a:t>
            </a:r>
          </a:p>
          <a:p>
            <a:pPr marL="228600" indent="-228600">
              <a:buAutoNum type="arabicPlain" startAt="2526"/>
            </a:pPr>
            <a:r>
              <a:rPr lang="uk-UA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учнів                               ЗДО 6                                  </a:t>
            </a:r>
          </a:p>
          <a:p>
            <a:r>
              <a:rPr lang="uk-UA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745 вихованців</a:t>
            </a:r>
          </a:p>
          <a:p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endParaRPr lang="ru-UA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01FAD5-0EA8-4B08-8876-BB9A19FA2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491396"/>
            <a:ext cx="2376264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41248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Маленькі «Капітошки» в проєкті «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ECERS</a:t>
            </a: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-3» оцінювання якості освітнього процесу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Навчання кандидатів у регіональні експерти за методикою ECERS-3 – УІРО ||  UIED">
            <a:extLst>
              <a:ext uri="{FF2B5EF4-FFF2-40B4-BE49-F238E27FC236}">
                <a16:creationId xmlns:a16="http://schemas.microsoft.com/office/drawing/2014/main" id="{33DD6B19-A928-428C-BD62-F8F90D38D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2530">
            <a:off x="590805" y="1223965"/>
            <a:ext cx="3064750" cy="2340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B1C738-6FF5-429A-804A-346B77284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1" y="1258033"/>
            <a:ext cx="2278088" cy="3037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717367-45E5-416B-B678-8F02D533C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166" y="3192355"/>
            <a:ext cx="2499742" cy="3332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305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95536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Свято «Прощання з садочком»</a:t>
            </a:r>
            <a:b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79A97B-D1EB-4E55-BB50-EACA9C8C00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4490797" cy="2986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471096-7821-4440-82D4-8A158A93F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398">
            <a:off x="4303862" y="3614280"/>
            <a:ext cx="4511716" cy="3009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4806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 descr="Возможно, это изображение (один или несколько человек, люди стоят и в помещении)">
            <a:extLst>
              <a:ext uri="{FF2B5EF4-FFF2-40B4-BE49-F238E27FC236}">
                <a16:creationId xmlns:a16="http://schemas.microsoft.com/office/drawing/2014/main" id="{8EBA92C1-417D-4986-800A-2CF75DA4C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14300" r="20600"/>
          <a:stretch/>
        </p:blipFill>
        <p:spPr bwMode="auto">
          <a:xfrm>
            <a:off x="7113354" y="989864"/>
            <a:ext cx="2030646" cy="4406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Возможно, это изображение (один или несколько человек и в помещении)">
            <a:extLst>
              <a:ext uri="{FF2B5EF4-FFF2-40B4-BE49-F238E27FC236}">
                <a16:creationId xmlns:a16="http://schemas.microsoft.com/office/drawing/2014/main" id="{0D1BB29D-3067-4DD9-8405-41F8F4989C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7" r="25855"/>
          <a:stretch/>
        </p:blipFill>
        <p:spPr bwMode="auto">
          <a:xfrm>
            <a:off x="5161180" y="2208197"/>
            <a:ext cx="2160240" cy="4649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Возможно, это изображение (один или несколько человек, люди стоят и в помещении)">
            <a:extLst>
              <a:ext uri="{FF2B5EF4-FFF2-40B4-BE49-F238E27FC236}">
                <a16:creationId xmlns:a16="http://schemas.microsoft.com/office/drawing/2014/main" id="{14386CE9-3CC2-4126-A3E8-6A80525B0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90" y="2208197"/>
            <a:ext cx="2238228" cy="4577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324528" cy="722392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Оцінка діяльності ЗЗСО – успіхи учнів: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5 учнів мають 12 балів за результатами ЗНО</a:t>
            </a:r>
            <a:b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Возможно, это изображение (один или несколько человек, люди стоят, цветок, дерево и на открытом воздухе)">
            <a:extLst>
              <a:ext uri="{FF2B5EF4-FFF2-40B4-BE49-F238E27FC236}">
                <a16:creationId xmlns:a16="http://schemas.microsoft.com/office/drawing/2014/main" id="{A00E8F2D-AB33-4391-B296-3858EEA56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6" r="15616"/>
          <a:stretch/>
        </p:blipFill>
        <p:spPr bwMode="auto">
          <a:xfrm>
            <a:off x="-138451" y="983039"/>
            <a:ext cx="1781180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Возможно, это изображение (один или несколько человек)">
            <a:extLst>
              <a:ext uri="{FF2B5EF4-FFF2-40B4-BE49-F238E27FC236}">
                <a16:creationId xmlns:a16="http://schemas.microsoft.com/office/drawing/2014/main" id="{893402FF-51C1-4C12-B8D6-D33940D3F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154" y="1104078"/>
            <a:ext cx="2160240" cy="4649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2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41248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Вчитель року 2021 – Гнатюк В.В. – перше місце в обласному етапі в номінації «Керівник закладу освіти»</a:t>
            </a:r>
            <a:br>
              <a:rPr lang="ru-RU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Возможно, это изображение (один или несколько человек, люди стоят и в помещении)">
            <a:extLst>
              <a:ext uri="{FF2B5EF4-FFF2-40B4-BE49-F238E27FC236}">
                <a16:creationId xmlns:a16="http://schemas.microsoft.com/office/drawing/2014/main" id="{6AFD1421-D5F0-4E51-81CD-B35886347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41" y="1340768"/>
            <a:ext cx="3960440" cy="3899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0" name="Picture 4" descr="Возможно, это изображение (один или несколько человек, люди стоят и в помещении)">
            <a:extLst>
              <a:ext uri="{FF2B5EF4-FFF2-40B4-BE49-F238E27FC236}">
                <a16:creationId xmlns:a16="http://schemas.microsoft.com/office/drawing/2014/main" id="{08A5C959-2F78-44C0-97E9-CD3D666E2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146" y="1628800"/>
            <a:ext cx="3744416" cy="4992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013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6BBC18B-53D0-49BE-8DFD-394DE63C6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476672"/>
            <a:ext cx="864096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працівників освіти отримали нагородити Одеської обласної ради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нагороду отримали художники                               з Фонтанщини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нагород отримали юні аматори                             з Фонтанщини</a:t>
            </a:r>
            <a:endParaRPr lang="ru-UA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5AB403-9263-42EB-9D27-062AD6BC9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3" t="5095" r="31966" b="10255"/>
          <a:stretch/>
        </p:blipFill>
        <p:spPr>
          <a:xfrm>
            <a:off x="3851920" y="3429000"/>
            <a:ext cx="4536504" cy="27025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293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Нет описания фото.">
            <a:extLst>
              <a:ext uri="{FF2B5EF4-FFF2-40B4-BE49-F238E27FC236}">
                <a16:creationId xmlns:a16="http://schemas.microsoft.com/office/drawing/2014/main" id="{6B3B140B-92FA-4D20-AB7A-F79D8B5A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608" y="1196752"/>
            <a:ext cx="4032448" cy="5376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О.Б. Ропотин – експерт Одеської обласної служби якості освіти</a:t>
            </a:r>
            <a:b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Управління якістю освіти в школі | Prometheus">
            <a:extLst>
              <a:ext uri="{FF2B5EF4-FFF2-40B4-BE49-F238E27FC236}">
                <a16:creationId xmlns:a16="http://schemas.microsoft.com/office/drawing/2014/main" id="{BF394651-83B2-4929-98D4-FDFD6C0C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7691">
            <a:off x="3447017" y="4631315"/>
            <a:ext cx="4948154" cy="131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686800" cy="841248"/>
          </a:xfrm>
        </p:spPr>
        <p:txBody>
          <a:bodyPr>
            <a:noAutofit/>
          </a:bodyPr>
          <a:lstStyle/>
          <a:p>
            <a:pPr lvl="0" algn="ctr"/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Гасанова Л.І. – член Молодіжної ради при Одеській обласній раді, призерка премії голови Одеської обласної ради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Возможно, это изображение (один или несколько человек и очки для зрения)">
            <a:extLst>
              <a:ext uri="{FF2B5EF4-FFF2-40B4-BE49-F238E27FC236}">
                <a16:creationId xmlns:a16="http://schemas.microsoft.com/office/drawing/2014/main" id="{81DDBB72-7EEC-485C-B012-FF09AFF35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54" y="1484784"/>
            <a:ext cx="3697477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8" name="Picture 4" descr="Возможно, это изображение (ребенок, стоит и в помещении)">
            <a:extLst>
              <a:ext uri="{FF2B5EF4-FFF2-40B4-BE49-F238E27FC236}">
                <a16:creationId xmlns:a16="http://schemas.microsoft.com/office/drawing/2014/main" id="{A438E356-0799-468B-81BB-BF1A6CD6B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04864"/>
            <a:ext cx="3354773" cy="4473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371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Ольга Ігнатьєва – 3 місце в обласному конкурсі «Педагогічна надія Одещини»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Возможно, это изображение (один или несколько человек, люди стоят и в помещении)">
            <a:extLst>
              <a:ext uri="{FF2B5EF4-FFF2-40B4-BE49-F238E27FC236}">
                <a16:creationId xmlns:a16="http://schemas.microsoft.com/office/drawing/2014/main" id="{10164214-A1F9-4E55-8416-9D29B50B6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40" y="1556792"/>
            <a:ext cx="3597864" cy="4797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2" name="Picture 4" descr="Возможно, это изображение (один или несколько человек, люди стоят и в помещении)">
            <a:extLst>
              <a:ext uri="{FF2B5EF4-FFF2-40B4-BE49-F238E27FC236}">
                <a16:creationId xmlns:a16="http://schemas.microsoft.com/office/drawing/2014/main" id="{57A29697-7056-4542-BE94-5794B2B59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52736"/>
            <a:ext cx="2808312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Возможно, это изображение (один или несколько человек, люди стоят и в помещении)">
            <a:extLst>
              <a:ext uri="{FF2B5EF4-FFF2-40B4-BE49-F238E27FC236}">
                <a16:creationId xmlns:a16="http://schemas.microsoft.com/office/drawing/2014/main" id="{DB6AFD98-F2B9-4C99-A398-698B2A887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40" y="3295470"/>
            <a:ext cx="2688360" cy="3584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54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0E24302E-51C9-4B40-9559-D35332178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60226"/>
            <a:ext cx="5040560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Наші учні - стипендіати голови Одеської обласної ради</a:t>
            </a:r>
            <a:b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54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0B213E8-B6A8-4459-B9A6-BF48DEF9E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04664"/>
            <a:ext cx="8686800" cy="452596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Барабаш Олександр – премійований головою Одеської обласної ради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«Пожежам - Ні», 124 учасники, 1 переможець обласного рівня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громади «До України серцем пригорнусь» - 15 учасників</a:t>
            </a:r>
            <a:endParaRPr lang="ru-UA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865311-B3D4-4E78-BDFE-A38D7F8E5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0033">
            <a:off x="269977" y="4173037"/>
            <a:ext cx="4120990" cy="1897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60AD64-DAFC-4A4B-85AC-117A16CDC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8271">
            <a:off x="4713703" y="4368312"/>
            <a:ext cx="4187899" cy="1686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08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Администратор\Desktop\240113265_2931663267072334_2713480023810228220_n.jpg">
            <a:extLst>
              <a:ext uri="{FF2B5EF4-FFF2-40B4-BE49-F238E27FC236}">
                <a16:creationId xmlns:a16="http://schemas.microsoft.com/office/drawing/2014/main" id="{FD8DF6BE-8027-4EB7-AA6C-FA0C88FC6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840" y="1700808"/>
            <a:ext cx="3439249" cy="4585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Каждый четвертый школьный автобус выработал свой ресурс - новости  Владимирской области">
            <a:extLst>
              <a:ext uri="{FF2B5EF4-FFF2-40B4-BE49-F238E27FC236}">
                <a16:creationId xmlns:a16="http://schemas.microsoft.com/office/drawing/2014/main" id="{EFB71A7D-6420-4827-BBBC-18C0AFD0D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71832"/>
            <a:ext cx="4296644" cy="2416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Территориальные громады в Одесской области получили 21 школьный автобус  (фото) | Новости Одессы">
            <a:extLst>
              <a:ext uri="{FF2B5EF4-FFF2-40B4-BE49-F238E27FC236}">
                <a16:creationId xmlns:a16="http://schemas.microsoft.com/office/drawing/2014/main" id="{AC8FB62A-C7A1-4C1F-AB68-4C0D7E896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414" y="4052665"/>
            <a:ext cx="4259832" cy="2416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16EAA2D-7959-404B-B9CB-CD054273264A}"/>
              </a:ext>
            </a:extLst>
          </p:cNvPr>
          <p:cNvSpPr txBox="1">
            <a:spLocks/>
          </p:cNvSpPr>
          <p:nvPr/>
        </p:nvSpPr>
        <p:spPr>
          <a:xfrm>
            <a:off x="120588" y="398599"/>
            <a:ext cx="8902824" cy="841248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159 учнів та 11 вчителів підвозяться                        трьома шкільними автобусами. </a:t>
            </a:r>
          </a:p>
          <a:p>
            <a:pPr algn="ctr"/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Ремонт автобусів - 42805.00 грн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3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Щорічний фестиваль хендмейду</a:t>
            </a:r>
            <a:b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337312-7074-4B64-925A-C804306AB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34" y="1298448"/>
            <a:ext cx="4270248" cy="2399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9EEFDA-6489-4328-8372-505424E4F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31" y="4001455"/>
            <a:ext cx="4270246" cy="2399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120EB8-716F-4707-9273-41048932B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638" y="1298448"/>
            <a:ext cx="3779231" cy="5038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03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86800" cy="841248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День захисника </a:t>
            </a:r>
            <a:r>
              <a:rPr lang="uk-UA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україни</a:t>
            </a: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: «Алея вільних людей», листівки військовослужбовцям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Возможно, это изображение (на открытом воздухе)">
            <a:extLst>
              <a:ext uri="{FF2B5EF4-FFF2-40B4-BE49-F238E27FC236}">
                <a16:creationId xmlns:a16="http://schemas.microsoft.com/office/drawing/2014/main" id="{C5A3DE22-ECDF-42EC-8865-EF77BF123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8" y="1184338"/>
            <a:ext cx="2387211" cy="5085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0" name="Picture 4" descr="Возможно, это изображение (один или несколько человек, люди стоят и на открытом воздухе)">
            <a:extLst>
              <a:ext uri="{FF2B5EF4-FFF2-40B4-BE49-F238E27FC236}">
                <a16:creationId xmlns:a16="http://schemas.microsoft.com/office/drawing/2014/main" id="{DF17DF33-E4E4-42B0-9A1E-3F0CE2CA9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228" y="1628800"/>
            <a:ext cx="2387211" cy="5085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2" name="Picture 6" descr="Возможно, это изображение (ребенок, стоит, дерево и на открытом воздухе)">
            <a:extLst>
              <a:ext uri="{FF2B5EF4-FFF2-40B4-BE49-F238E27FC236}">
                <a16:creationId xmlns:a16="http://schemas.microsoft.com/office/drawing/2014/main" id="{C3413322-AFE9-4B7C-BBD5-FF316EE5A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308" y="1124744"/>
            <a:ext cx="2387211" cy="5085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59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41248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31 Годівничка , 35 </a:t>
            </a:r>
            <a:r>
              <a:rPr lang="uk-UA" sz="28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шпаківен</a:t>
            </a: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 зроблені учнями</a:t>
            </a: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482" name="Picture 2" descr="Возможно, это изображение (один или несколько человек, люди стоят, снег и дерево)">
            <a:extLst>
              <a:ext uri="{FF2B5EF4-FFF2-40B4-BE49-F238E27FC236}">
                <a16:creationId xmlns:a16="http://schemas.microsoft.com/office/drawing/2014/main" id="{431E0653-C1B5-4C03-8A7D-6DB0D9227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3672408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4" name="Picture 4" descr="Возможно, это изображение (один или несколько человек и люди стоят)">
            <a:extLst>
              <a:ext uri="{FF2B5EF4-FFF2-40B4-BE49-F238E27FC236}">
                <a16:creationId xmlns:a16="http://schemas.microsoft.com/office/drawing/2014/main" id="{EEB4E33A-2CDF-4422-AB17-3C5B87302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79" y="1772815"/>
            <a:ext cx="3672409" cy="4896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857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23528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7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День </a:t>
            </a:r>
            <a:r>
              <a:rPr lang="uk-UA" sz="31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незалежності</a:t>
            </a:r>
            <a:r>
              <a:rPr lang="uk-UA" sz="27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– 70 учасників заходу</a:t>
            </a:r>
            <a:br>
              <a:rPr lang="ru-RU" dirty="0">
                <a:effectLst/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4F1E7C-B217-48AE-A2AC-4CAA5AB72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4" y="1196752"/>
            <a:ext cx="4392488" cy="2928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1DD840-D9F0-4026-A3BA-AF82689BC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645024"/>
            <a:ext cx="4355976" cy="306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73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86800" cy="841248"/>
          </a:xfrm>
        </p:spPr>
        <p:txBody>
          <a:bodyPr>
            <a:normAutofit fontScale="90000"/>
          </a:bodyPr>
          <a:lstStyle/>
          <a:p>
            <a:pPr lvl="0" algn="ctr"/>
            <a:r>
              <a:rPr lang="uk-UA" sz="31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Конкурс «омріяна школа» - 8 закладів,                 17 учасників</a:t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21506" name="Picture 2" descr="Возможно, это изображение (ребенок, стоит и в помещении)">
            <a:extLst>
              <a:ext uri="{FF2B5EF4-FFF2-40B4-BE49-F238E27FC236}">
                <a16:creationId xmlns:a16="http://schemas.microsoft.com/office/drawing/2014/main" id="{21B2E20E-023B-4368-8925-F42EFF029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651870" cy="4869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3C54B1-8917-456F-B18F-B46859A10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060848"/>
            <a:ext cx="432048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576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D4F80C-AB40-468F-B964-4809FA93E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11537">
            <a:off x="5098331" y="1574797"/>
            <a:ext cx="3209119" cy="2099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World Clean Up Day – </a:t>
            </a: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         всі заклади освіти долучились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A94630-DFE1-4854-AB3D-7CC844F1F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60" y="1298448"/>
            <a:ext cx="3685717" cy="2764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15FBBC-F0A4-4F62-9EF9-E4A959638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4149080"/>
            <a:ext cx="4967978" cy="2537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664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Возможно, это изображение (еда)">
            <a:extLst>
              <a:ext uri="{FF2B5EF4-FFF2-40B4-BE49-F238E27FC236}">
                <a16:creationId xmlns:a16="http://schemas.microsoft.com/office/drawing/2014/main" id="{A548A724-39BF-40F3-8391-1E830638B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0197">
            <a:off x="5430999" y="1340854"/>
            <a:ext cx="2604298" cy="3472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686800" cy="841248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Історичний колоквіум «30. Незалежна і вільна» у Фонтанському НВК, всі заклади освіти       взяли участь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475D27-7DB5-41DA-ACBC-E057C4347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74" y="1389928"/>
            <a:ext cx="3384376" cy="2538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2" name="Picture 4" descr="Возможно, это изображение (один или несколько человек, люди стоят и в помещении)">
            <a:extLst>
              <a:ext uri="{FF2B5EF4-FFF2-40B4-BE49-F238E27FC236}">
                <a16:creationId xmlns:a16="http://schemas.microsoft.com/office/drawing/2014/main" id="{30AC23B7-AC1E-4154-A318-2E349A006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053" y="4023066"/>
            <a:ext cx="3552395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00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4E511F-A12E-45E4-B23C-FE132CC5F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45881">
            <a:off x="1072923" y="3074705"/>
            <a:ext cx="1784991" cy="3574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939313-15B1-4495-8195-E9FFA55D4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4"/>
          <a:stretch/>
        </p:blipFill>
        <p:spPr>
          <a:xfrm rot="2825149">
            <a:off x="5531607" y="3626093"/>
            <a:ext cx="3587178" cy="1715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EB72D75-4A4A-4CF7-8FC0-25DDA379B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84" y="476672"/>
            <a:ext cx="8686800" cy="452596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місце в обласному конкурсі «Щедрість рідної землі», виготовлено авторський банер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 заклади активно долучились до проведення тижня медіаграмотності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Обласний етап конкурсу «Цікава школа», учасниця Червона Н.А., вчитель Фонтанського НВК </a:t>
            </a:r>
            <a:endParaRPr lang="ru-UA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ТИЖДЕНЬ МЕДІАГРАМОТНОСТІ: навчаємо методам управління інформацією |  Офіційний сайт виконавчого комітету Тернівської районої у місті Кривому  Розі ради">
            <a:extLst>
              <a:ext uri="{FF2B5EF4-FFF2-40B4-BE49-F238E27FC236}">
                <a16:creationId xmlns:a16="http://schemas.microsoft.com/office/drawing/2014/main" id="{51BAD139-C688-4460-BADF-C981582F1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82" y="4365104"/>
            <a:ext cx="2909351" cy="2245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8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«Мовна кав’ярня» - ще одна родзинка нашої громади до Дня філолога</a:t>
            </a: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283781-0B4F-477B-AFB5-C40C7E290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6" y="2060848"/>
            <a:ext cx="4199384" cy="3149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E0AC96-7597-4429-B2A2-89449177A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28800"/>
            <a:ext cx="3435846" cy="4581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513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86800" cy="841248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Циркову благодійну виставу                                     відвідали 425 дітей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Возможно, это изображение (один или несколько человек)">
            <a:extLst>
              <a:ext uri="{FF2B5EF4-FFF2-40B4-BE49-F238E27FC236}">
                <a16:creationId xmlns:a16="http://schemas.microsoft.com/office/drawing/2014/main" id="{BEA028D9-4339-49C3-A7E1-25FA1FD0B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888432" cy="291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6" name="Picture 4" descr="Возможно, это изображение (ребенок и стоит)">
            <a:extLst>
              <a:ext uri="{FF2B5EF4-FFF2-40B4-BE49-F238E27FC236}">
                <a16:creationId xmlns:a16="http://schemas.microsoft.com/office/drawing/2014/main" id="{23336FD0-6BA7-4B47-A476-897CACCB3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928" y="3501008"/>
            <a:ext cx="4110130" cy="3082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30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010328" cy="841248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Конкурс на заміщення вакантної посади директора Олександрівського ЗЗСО</a:t>
            </a:r>
            <a:b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Возможно, это изображение (в помещении)">
            <a:extLst>
              <a:ext uri="{FF2B5EF4-FFF2-40B4-BE49-F238E27FC236}">
                <a16:creationId xmlns:a16="http://schemas.microsoft.com/office/drawing/2014/main" id="{9A12AEF5-2D63-4BF3-B628-246C74268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7" y="1628800"/>
            <a:ext cx="4283968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Возможно, это изображение (один или несколько человек и люди стоят)">
            <a:extLst>
              <a:ext uri="{FF2B5EF4-FFF2-40B4-BE49-F238E27FC236}">
                <a16:creationId xmlns:a16="http://schemas.microsoft.com/office/drawing/2014/main" id="{65AD8A22-4B3C-460E-AC15-900CD1492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44" y="2988089"/>
            <a:ext cx="4283968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071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Нет описания фото.">
            <a:extLst>
              <a:ext uri="{FF2B5EF4-FFF2-40B4-BE49-F238E27FC236}">
                <a16:creationId xmlns:a16="http://schemas.microsoft.com/office/drawing/2014/main" id="{C2D0B541-91A2-45AA-9921-787D4FED2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20280"/>
            <a:ext cx="2494112" cy="4077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>
            <a:noAutofit/>
          </a:bodyPr>
          <a:lstStyle/>
          <a:p>
            <a:pPr lvl="0" algn="ctr"/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ІІІ місце в обласній спартакіаді з легкоатлетичного кросу</a:t>
            </a: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1E038F-1376-4835-A6FC-78ABEC88F0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4" y="1340768"/>
            <a:ext cx="2494112" cy="3876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5E94C6-E0F5-49D4-A0BA-6B30BE9DA5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071" y="1772816"/>
            <a:ext cx="3304715" cy="2478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6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uk-UA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Пиндак</a:t>
            </a: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Т.Г. проводить </a:t>
            </a:r>
            <a:r>
              <a:rPr lang="uk-UA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гостьові лекції для Південноукраїнського університету ім. Ушинського</a:t>
            </a: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0D0912-110D-4F15-B11F-43B98AED36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7"/>
          <a:stretch/>
        </p:blipFill>
        <p:spPr>
          <a:xfrm>
            <a:off x="285970" y="1412776"/>
            <a:ext cx="453650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A0B9B4-D9A2-4A07-9E33-FB1F79912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3913474"/>
            <a:ext cx="4916424" cy="2755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60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Активна участь в олімпіадах з базових дисциплін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EC8952-25E1-4AB9-80D3-DBD7BA4F1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37" y="1298448"/>
            <a:ext cx="3323862" cy="249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CED756-87E4-4901-8078-1FB8BA9E9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302" y="1412776"/>
            <a:ext cx="3323861" cy="249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838F92-1829-40B2-A4B1-0034E232F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005064"/>
            <a:ext cx="3384376" cy="2538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6E3DF9F-4230-4327-B384-09C61DAE63F3}"/>
              </a:ext>
            </a:extLst>
          </p:cNvPr>
          <p:cNvSpPr txBox="1">
            <a:spLocks/>
          </p:cNvSpPr>
          <p:nvPr/>
        </p:nvSpPr>
        <p:spPr>
          <a:xfrm>
            <a:off x="5007597" y="4779439"/>
            <a:ext cx="4128520" cy="1586103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1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Дофінівської</a:t>
            </a:r>
            <a:r>
              <a:rPr lang="ru-RU" sz="1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гімназії</a:t>
            </a:r>
            <a:r>
              <a:rPr lang="ru-RU" sz="1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посіли</a:t>
            </a:r>
            <a:r>
              <a:rPr lang="ru-RU" sz="1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призові</a:t>
            </a:r>
            <a:r>
              <a:rPr lang="ru-RU" sz="1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місця</a:t>
            </a:r>
            <a:r>
              <a:rPr lang="ru-RU" sz="1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інтелектуальних</a:t>
            </a:r>
            <a:r>
              <a:rPr lang="ru-RU" sz="1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змаганнях з </a:t>
            </a:r>
            <a:r>
              <a:rPr lang="ru-RU" sz="18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базових</a:t>
            </a:r>
            <a:r>
              <a:rPr lang="ru-RU" sz="1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дисциплін</a:t>
            </a:r>
            <a:r>
              <a:rPr lang="ru-RU" sz="1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перейшовши</a:t>
            </a:r>
            <a:r>
              <a:rPr lang="ru-RU" sz="1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на  </a:t>
            </a:r>
            <a:r>
              <a:rPr lang="ru-RU" sz="18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вищий</a:t>
            </a:r>
            <a:r>
              <a:rPr lang="ru-RU" sz="1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рівень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76" y="332656"/>
            <a:ext cx="8686800" cy="841248"/>
          </a:xfrm>
        </p:spPr>
        <p:txBody>
          <a:bodyPr>
            <a:noAutofit/>
          </a:bodyPr>
          <a:lstStyle/>
          <a:p>
            <a:pPr lvl="0" algn="ctr"/>
            <a:r>
              <a:rPr lang="uk-UA" sz="23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Усі працівники освіти, учні долучились до написання 21Всеукраїнського диктанту єдності</a:t>
            </a:r>
            <a:br>
              <a:rPr lang="ru-RU" sz="23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3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053404-F57F-4ADA-B726-50F43A967E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79386"/>
            <a:ext cx="3818264" cy="28636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AD0C89-9268-4F13-A30C-F76F35E6A1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23" y="1393666"/>
            <a:ext cx="2931279" cy="2198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DB9EE7-BAF9-4B8B-85F8-16DCE3ADA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305" y="4319052"/>
            <a:ext cx="3054086" cy="2290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154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14 жовтня відбулася екскурсія до військової частини А0666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6CD2CF-037F-4230-A044-49CD9ED353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787" y="1556792"/>
            <a:ext cx="5870426" cy="46963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453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В рамках Большой Стройки заканчивается реконструкция опорной школы на  Днепропетровщине, — советник премьера Юрий Голик - ХВИЛЯ">
            <a:extLst>
              <a:ext uri="{FF2B5EF4-FFF2-40B4-BE49-F238E27FC236}">
                <a16:creationId xmlns:a16="http://schemas.microsoft.com/office/drawing/2014/main" id="{35FAFDCE-88CC-46EA-AFA1-64D5124AE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t="8817" r="1266" b="17118"/>
          <a:stretch/>
        </p:blipFill>
        <p:spPr bwMode="auto">
          <a:xfrm>
            <a:off x="1475656" y="1988840"/>
            <a:ext cx="5760641" cy="3225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3" y="773151"/>
            <a:ext cx="8686800" cy="841248"/>
          </a:xfrm>
        </p:spPr>
        <p:txBody>
          <a:bodyPr>
            <a:noAutofit/>
          </a:bodyPr>
          <a:lstStyle/>
          <a:p>
            <a:pPr lvl="0" algn="ctr"/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Проблема ЗЗСО: велика кількість дітей, навчання у 2-3 зміни. Фонтанський НВК розрахований на </a:t>
            </a:r>
            <a:r>
              <a:rPr lang="uk-UA" sz="2400" b="1" u="sng" dirty="0">
                <a:ln w="900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560</a:t>
            </a: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навчаються 1111 дитини, Крижанівський НВК розрахований на 450, навчається  </a:t>
            </a:r>
            <a:r>
              <a:rPr lang="uk-UA" sz="2400" b="1" u="sng" dirty="0">
                <a:ln w="9000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676</a:t>
            </a:r>
            <a:r>
              <a:rPr lang="uk-UA" sz="2400" b="1" u="sng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7E18430-EF90-49B4-9B64-EC18BD923554}"/>
              </a:ext>
            </a:extLst>
          </p:cNvPr>
          <p:cNvSpPr txBox="1">
            <a:spLocks/>
          </p:cNvSpPr>
          <p:nvPr/>
        </p:nvSpPr>
        <p:spPr>
          <a:xfrm>
            <a:off x="1331640" y="5445224"/>
            <a:ext cx="8686800" cy="841248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9E63E21-B54C-4682-8EDF-AA8BFA30FA7A}"/>
              </a:ext>
            </a:extLst>
          </p:cNvPr>
          <p:cNvSpPr txBox="1">
            <a:spLocks/>
          </p:cNvSpPr>
          <p:nvPr/>
        </p:nvSpPr>
        <p:spPr>
          <a:xfrm>
            <a:off x="431543" y="6016752"/>
            <a:ext cx="8686800" cy="841248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425 працівників надають освітні послуги в ЗЗСО громади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53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57200"/>
            <a:ext cx="8881048" cy="841248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Щорічна атестація.                                                                          34 педагоги підтверджують свою кваліфікацію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33939B-F699-4D80-AC47-3EA1D34B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12776"/>
            <a:ext cx="4008443" cy="3006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8CC432-0663-4547-A08C-D726FE81C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717032"/>
            <a:ext cx="3875923" cy="2906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2885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uk-UA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Ясишена</a:t>
            </a: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Н.В. проводить </a:t>
            </a:r>
            <a:r>
              <a:rPr lang="uk-UA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курси для вчителів української мови та літератури Одеської області</a:t>
            </a: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CCC7A6-6FF3-444E-88B2-94D31FEEB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50" y="2060848"/>
            <a:ext cx="5643500" cy="4232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947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48680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Здійснюється моніторинг дистанційного навчання Управлінням освіти.                                    Уроки Гнатюка В.В. у вільному доступі для користувачів з усієї України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57CEE9-38FA-4F11-BF1F-1E798B5CE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51" b="31100"/>
          <a:stretch/>
        </p:blipFill>
        <p:spPr>
          <a:xfrm>
            <a:off x="898949" y="1700808"/>
            <a:ext cx="3667127" cy="3337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26F584-C8F5-49F3-B9C1-F57EADF8E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51" b="36350"/>
          <a:stretch/>
        </p:blipFill>
        <p:spPr>
          <a:xfrm>
            <a:off x="4932040" y="1717698"/>
            <a:ext cx="3667127" cy="3422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C9B11A1-27A2-4553-BC18-672A862C5718}"/>
              </a:ext>
            </a:extLst>
          </p:cNvPr>
          <p:cNvSpPr txBox="1">
            <a:spLocks/>
          </p:cNvSpPr>
          <p:nvPr/>
        </p:nvSpPr>
        <p:spPr>
          <a:xfrm>
            <a:off x="323528" y="5661248"/>
            <a:ext cx="8686800" cy="841248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Крижанівський НВК входить у зону кращих шкіл області за результатами ЗНО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8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32656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НУШ 2021 – це 14 класів та 332 учні. Фінансування -75911700 грн.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A0CD61-4674-4749-8D11-1709F7B9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0" y="1412776"/>
            <a:ext cx="3312368" cy="2484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1AAEF7-A84B-4884-9FE8-064B20C7A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0" r="3657"/>
          <a:stretch/>
        </p:blipFill>
        <p:spPr>
          <a:xfrm>
            <a:off x="6323112" y="1412776"/>
            <a:ext cx="2592288" cy="4351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3DC779-CB65-4483-BD8A-2A8FCEAC9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738" y="2996952"/>
            <a:ext cx="2787774" cy="3717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391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745 діток відвідують садки громади</a:t>
            </a:r>
            <a:br>
              <a:rPr lang="ru-RU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E9EB49-010A-4246-8E5C-B64CF3FD0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91" y="1340768"/>
            <a:ext cx="3379893" cy="2416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49A542-5B9A-4A18-88E6-8160444BB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60" y="4077072"/>
            <a:ext cx="3377924" cy="2527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12E5BF-C5E8-41AE-B97D-C2EE15133C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38" y="1319607"/>
            <a:ext cx="3278590" cy="2458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04B5F4-EEFC-442D-A906-D33347880C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040" y="4077072"/>
            <a:ext cx="3429226" cy="2565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335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Стан шкільних бібліотек є проблемним. Є потреба створення медіацентрів, щоб привернути увагу дітей до книги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F51F64-3BBD-472C-B2CF-E8625D4F2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916832"/>
            <a:ext cx="4995113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E5ED8E-ABE7-475B-A6E8-AF673A8CB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945146"/>
            <a:ext cx="4716016" cy="2449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644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6E0A742-E844-4BA2-8378-C34CC60CE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63" y="1268760"/>
            <a:ext cx="8686800" cy="5400600"/>
          </a:xfrm>
        </p:spPr>
        <p:txBody>
          <a:bodyPr>
            <a:normAutofit fontScale="62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потреба в новій школі, щоб розвантажити школи по щільності дітей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потреба в реконструкціях, ремонтах закладів освіти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потреба в перенесенні майданчика з двору Світлівської школи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Потреба в приведенні в порядок двору Світлівської школи, зокрема викладання подвір’я плиткою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Вичерпали свій ресурс газові котли ЗДО «Гніздечко» та Олександрівського ЗЗСО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необхідність створення інклюзивно-ресурсного центру для дітей з особливими освітніми потребами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Потребують покращення ЗДО – на 100 місць претендують 157 дітей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Потребує покращення матеріально – технічна база  ЗДО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привернути увагу дітей до книги, проведення просвітницьких заходів - створення медіацентрів на базі шкіл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розвитку нахилів та уподобань наших діток є необхідність створення Центру позашкільної освіти та дитячої спортивної школи із гуртками, які враховують нахили, хобі, уподобання наших діток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потреба у ремонті тиру на базі Фонтанського НВК з метою національно-патріотичного виховання та проведення тренувань з стрільби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uk-UA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ru-UA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44DB12-DB76-47F1-B6F4-0287A21D2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Потреби, плани, майбутнє…</a:t>
            </a: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9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4837262-BC87-41C2-B01F-8E887D7EB229}"/>
              </a:ext>
            </a:extLst>
          </p:cNvPr>
          <p:cNvSpPr txBox="1">
            <a:spLocks/>
          </p:cNvSpPr>
          <p:nvPr/>
        </p:nvSpPr>
        <p:spPr>
          <a:xfrm rot="20991770">
            <a:off x="199643" y="2009460"/>
            <a:ext cx="9309651" cy="841248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54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Дякуємо за увагу!</a:t>
            </a:r>
            <a:r>
              <a:rPr lang="uk-UA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endParaRPr lang="ru-RU" sz="5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0" name="Picture 6" descr="Картинки книг на прозрачном фоне (28 фото) | Приколист">
            <a:extLst>
              <a:ext uri="{FF2B5EF4-FFF2-40B4-BE49-F238E27FC236}">
                <a16:creationId xmlns:a16="http://schemas.microsoft.com/office/drawing/2014/main" id="{0DD1580A-7751-43D2-BF5A-D2FA062B1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723" y="3266004"/>
            <a:ext cx="7620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42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404664"/>
            <a:ext cx="9505056" cy="841248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Регіональний форум</a:t>
            </a:r>
            <a:b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«Реформа системи шкільного харчування»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Відбувся перший регіональний форум «Реформа системи шкільного харчування» |  Міністерство освіти і науки України">
            <a:extLst>
              <a:ext uri="{FF2B5EF4-FFF2-40B4-BE49-F238E27FC236}">
                <a16:creationId xmlns:a16="http://schemas.microsoft.com/office/drawing/2014/main" id="{C1C5F86E-1782-40AD-8913-52A4B33D7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1" y="2073101"/>
            <a:ext cx="4608512" cy="3072341"/>
          </a:xfrm>
          <a:prstGeom prst="rect">
            <a:avLst/>
          </a:prstGeom>
          <a:ln>
            <a:solidFill>
              <a:schemeClr val="bg2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4A9740-051F-4414-8F56-2FF39AD82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494727"/>
            <a:ext cx="3773552" cy="1754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77EFF8-FED5-49A4-8905-8F53A1837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3" y="3717032"/>
            <a:ext cx="3773551" cy="2936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16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686800" cy="841248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Обслуговування, ремонт, моніторинг газових котелень – 18 8516 грн.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Газ включено вчасно!</a:t>
            </a:r>
            <a:b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8A1EBB-AAF5-43FA-85D6-23F04098A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72" y="1598309"/>
            <a:ext cx="2889312" cy="3852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18913A-4503-4FFA-A6FD-3470EBB73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979" y="2636912"/>
            <a:ext cx="3020934" cy="402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D8D70E-EEF7-482A-A35B-C9D10B59E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913" y="1525598"/>
            <a:ext cx="3020934" cy="402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26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686800" cy="841248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501,500 грн витрачено на ремонт закладів освіти, закупівлю меблів і дидактичних матеріалів при співпраці з батьками</a:t>
            </a:r>
            <a:b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2" name="Picture 4" descr="Співпраця фахівців та батьків дитини з ООП: основні засади ефективної  роботи | Національна Асамблея людей з інвалідністю України">
            <a:extLst>
              <a:ext uri="{FF2B5EF4-FFF2-40B4-BE49-F238E27FC236}">
                <a16:creationId xmlns:a16="http://schemas.microsoft.com/office/drawing/2014/main" id="{0E573EDE-9116-4C15-9433-DE0A071B6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938556" cy="39725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48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686800" cy="841248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Нові спортивні комплекси радують погляд</a:t>
            </a:r>
            <a:br>
              <a:rPr lang="ru-RU" dirty="0">
                <a:effectLst/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4098" name="Picture 2" descr="Возможно, это изображение (трава)">
            <a:extLst>
              <a:ext uri="{FF2B5EF4-FFF2-40B4-BE49-F238E27FC236}">
                <a16:creationId xmlns:a16="http://schemas.microsoft.com/office/drawing/2014/main" id="{7713401F-72A0-46DB-A9BA-D05D3554E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46028"/>
            <a:ext cx="3468936" cy="260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Возможно, это изображение (на открытом воздухе)">
            <a:extLst>
              <a:ext uri="{FF2B5EF4-FFF2-40B4-BE49-F238E27FC236}">
                <a16:creationId xmlns:a16="http://schemas.microsoft.com/office/drawing/2014/main" id="{044801ED-21BC-40E8-B6B0-136D619F1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46028"/>
            <a:ext cx="3468936" cy="260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84C6C-634A-4FD3-A737-01E664009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652" y="4293096"/>
            <a:ext cx="4968552" cy="2240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988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428</TotalTime>
  <Words>961</Words>
  <Application>Microsoft Office PowerPoint</Application>
  <PresentationFormat>Экран (4:3)</PresentationFormat>
  <Paragraphs>90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0" baseType="lpstr">
      <vt:lpstr>Arial</vt:lpstr>
      <vt:lpstr>Calibri</vt:lpstr>
      <vt:lpstr>Franklin Gothic Book</vt:lpstr>
      <vt:lpstr>Franklin Gothic Medium</vt:lpstr>
      <vt:lpstr>Times New Roman</vt:lpstr>
      <vt:lpstr>Wingdings</vt:lpstr>
      <vt:lpstr>Wingdings 2</vt:lpstr>
      <vt:lpstr>Трек</vt:lpstr>
      <vt:lpstr>Управління освіти  Фонтанської сільської ради звітує …                                                          2021 </vt:lpstr>
      <vt:lpstr>Заклади освіти  Фонтанської сільської ради </vt:lpstr>
      <vt:lpstr>Презентация PowerPoint</vt:lpstr>
      <vt:lpstr>Конкурс на заміщення вакантної посади директора Олександрівського ЗЗСО </vt:lpstr>
      <vt:lpstr>745 діток відвідують садки громади </vt:lpstr>
      <vt:lpstr>Регіональний форум  «Реформа системи шкільного харчування» </vt:lpstr>
      <vt:lpstr>Обслуговування, ремонт, моніторинг газових котелень – 18 8516 грн.  Газ включено вчасно! </vt:lpstr>
      <vt:lpstr>501,500 грн витрачено на ремонт закладів освіти, закупівлю меблів і дидактичних матеріалів при співпраці з батьками </vt:lpstr>
      <vt:lpstr>Нові спортивні комплекси радують погляд </vt:lpstr>
      <vt:lpstr>1523,2  грн витрачено на оздоровчу кампанію, з них 527,6 грн на закупівлю путівок до таборів. Відпочинок дітей-100% </vt:lpstr>
      <vt:lpstr>Укладено договір з «Фабрикою смаку» </vt:lpstr>
      <vt:lpstr>Керівники на навчанні в регіональному                               учбово-консультативному центрі. Безпека дітей-наша першочергова  мета і завдання </vt:lpstr>
      <vt:lpstr>100% вакцинація працівників – режим off-line </vt:lpstr>
      <vt:lpstr>Серпнева нарада та воркшоп «Міжнародне співробітництво крізь призму освітянських проєктів» </vt:lpstr>
      <vt:lpstr>1 червня 2021 – відкриття ЗДО «Карамелька»: 6 груп, 120 дітей </vt:lpstr>
      <vt:lpstr>У Всеукраїнській грі «сокіл (джура)» рій дофінівської гімназії зареєструвався у всеукраїнському реєстрі та взяв участь в обласних змаганнях </vt:lpstr>
      <vt:lpstr>Фестиваль – конкурс, який став                  популярним, масовим, креативним                                                   «Молодь обирає здоров’я»</vt:lpstr>
      <vt:lpstr>Литвинова І.В. – керівник ЗДО «Тополька», тренер інтегрованого курсу                                    «Культура добросусідства»</vt:lpstr>
      <vt:lpstr>Силами ЗДО висаджено 83 дерева </vt:lpstr>
      <vt:lpstr>Маленькі «Капітошки» в проєкті «ECERS-3» оцінювання якості освітнього процесу </vt:lpstr>
      <vt:lpstr>Свято «Прощання з садочком» </vt:lpstr>
      <vt:lpstr>Оцінка діяльності ЗЗСО – успіхи учнів: 5 учнів мають 12 балів за результатами ЗНО </vt:lpstr>
      <vt:lpstr>Вчитель року 2021 – Гнатюк В.В. – перше місце в обласному етапі в номінації «Керівник закладу освіти» </vt:lpstr>
      <vt:lpstr>Презентация PowerPoint</vt:lpstr>
      <vt:lpstr>О.Б. Ропотин – експерт Одеської обласної служби якості освіти </vt:lpstr>
      <vt:lpstr>Гасанова Л.І. – член Молодіжної ради при Одеській обласній раді, призерка премії голови Одеської обласної ради </vt:lpstr>
      <vt:lpstr>Ольга Ігнатьєва – 3 місце в обласному конкурсі «Педагогічна надія Одещини» </vt:lpstr>
      <vt:lpstr>Наші учні - стипендіати голови Одеської обласної ради </vt:lpstr>
      <vt:lpstr>Презентация PowerPoint</vt:lpstr>
      <vt:lpstr>Щорічний фестиваль хендмейду </vt:lpstr>
      <vt:lpstr>День захисника україни: «Алея вільних людей», листівки військовослужбовцям </vt:lpstr>
      <vt:lpstr>31 Годівничка , 35 шпаківен  зроблені учнями</vt:lpstr>
      <vt:lpstr>День незалежності – 70 учасників заходу </vt:lpstr>
      <vt:lpstr>Конкурс «омріяна школа» - 8 закладів,                 17 учасників </vt:lpstr>
      <vt:lpstr>World Clean Up Day –                                                                        всі заклади освіти долучились </vt:lpstr>
      <vt:lpstr>Історичний колоквіум «30. Незалежна і вільна» у Фонтанському НВК, всі заклади освіти       взяли участь </vt:lpstr>
      <vt:lpstr>Презентация PowerPoint</vt:lpstr>
      <vt:lpstr>«Мовна кав’ярня» - ще одна родзинка нашої громади до Дня філолога</vt:lpstr>
      <vt:lpstr>Циркову благодійну виставу                                     відвідали 425 дітей </vt:lpstr>
      <vt:lpstr>ІІІ місце в обласній спартакіаді з легкоатлетичного кросу</vt:lpstr>
      <vt:lpstr>Пиндак Т.Г. проводить онлайн гостьові лекції для Південноукраїнського університету ім. Ушинського</vt:lpstr>
      <vt:lpstr>Активна участь в олімпіадах з базових дисциплін </vt:lpstr>
      <vt:lpstr>Усі працівники освіти, учні долучились до написання 21Всеукраїнського диктанту єдності </vt:lpstr>
      <vt:lpstr>14 жовтня відбулася екскурсія до військової частини А0666 </vt:lpstr>
      <vt:lpstr>Проблема ЗЗСО: велика кількість дітей, навчання у 2-3 зміни. Фонтанський НВК розрахований на 560, навчаються 1111 дитини, Крижанівський НВК розрахований на 450, навчається  676. </vt:lpstr>
      <vt:lpstr>Щорічна атестація.                                                                          34 педагоги підтверджують свою кваліфікацію </vt:lpstr>
      <vt:lpstr>Ясишена Н.В. проводить онлайн курси для вчителів української мови та літератури Одеської області</vt:lpstr>
      <vt:lpstr>Здійснюється моніторинг дистанційного навчання Управлінням освіти.                                    Уроки Гнатюка В.В. у вільному доступі для користувачів з усієї України </vt:lpstr>
      <vt:lpstr>НУШ 2021 – це 14 класів та 332 учні. Фінансування -75911700 грн. </vt:lpstr>
      <vt:lpstr>Стан шкільних бібліотек є проблемним. Є потреба створення медіацентрів, щоб привернути увагу дітей до книги </vt:lpstr>
      <vt:lpstr>Потреби, плани, майбутнє…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Робота Управління освіти  Фонтанської сільської ради  за 2021 рік</dc:title>
  <dc:creator>Оксана</dc:creator>
  <cp:lastModifiedBy>Пользователь Освита</cp:lastModifiedBy>
  <cp:revision>19</cp:revision>
  <dcterms:created xsi:type="dcterms:W3CDTF">2021-11-14T10:48:08Z</dcterms:created>
  <dcterms:modified xsi:type="dcterms:W3CDTF">2021-11-16T07:47:29Z</dcterms:modified>
</cp:coreProperties>
</file>